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74" r:id="rId5"/>
    <p:sldId id="282" r:id="rId6"/>
    <p:sldId id="295" r:id="rId7"/>
    <p:sldId id="283" r:id="rId8"/>
    <p:sldId id="285" r:id="rId9"/>
    <p:sldId id="296" r:id="rId10"/>
    <p:sldId id="266" r:id="rId11"/>
    <p:sldId id="278" r:id="rId12"/>
    <p:sldId id="289" r:id="rId13"/>
    <p:sldId id="294" r:id="rId14"/>
    <p:sldId id="288" r:id="rId15"/>
    <p:sldId id="276" r:id="rId16"/>
    <p:sldId id="281" r:id="rId17"/>
    <p:sldId id="280" r:id="rId18"/>
    <p:sldId id="287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7C0-7279-493B-8D06-0E596628F67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388B-E3A7-48ED-92D0-746C13C7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448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7C0-7279-493B-8D06-0E596628F67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A388B-E3A7-48ED-92D0-746C13C7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21299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7C0-7279-493B-8D06-0E596628F67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388B-E3A7-48ED-92D0-746C13C7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4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1.jpeg" /><Relationship Id="rId11" Type="http://schemas.openxmlformats.org/officeDocument/2006/relationships/image" Target="../media/image42.jpeg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Relationship Id="rId7" Type="http://schemas.openxmlformats.org/officeDocument/2006/relationships/image" Target="../media/image38.jpeg" /><Relationship Id="rId8" Type="http://schemas.openxmlformats.org/officeDocument/2006/relationships/image" Target="../media/image39.jpeg" /><Relationship Id="rId9" Type="http://schemas.openxmlformats.org/officeDocument/2006/relationships/image" Target="../media/image4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Relationship Id="rId8" Type="http://schemas.openxmlformats.org/officeDocument/2006/relationships/image" Target="../media/image4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221" y="249382"/>
            <a:ext cx="10006397" cy="19119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навыков самоконтроля и саморегуляции у детей старшего дошкольного и младшего школьного возраста</a:t>
            </a:r>
          </a:p>
          <a:p>
            <a:pPr marL="0" indent="0" algn="ctr">
              <a:buNone/>
            </a:pPr>
            <a:endParaRPr lang="ru-RU" sz="4800" smtClean="0"/>
          </a:p>
          <a:p>
            <a:pPr marL="0" indent="0" algn="ctr">
              <a:buNone/>
            </a:pPr>
            <a:endParaRPr lang="ru-RU" sz="4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623" y="2369127"/>
            <a:ext cx="4197927" cy="4197927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146962" y="4215749"/>
            <a:ext cx="650471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u="none" strike="noStrike" cap="none" normalizeH="0" baseline="0" smtClean="0">
                <a:ln>
                  <a:noFill/>
                </a:ln>
                <a:solidFill>
                  <a:srgbClr val="3634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u="none" strike="noStrike" cap="none" normalizeH="0" baseline="0" smtClean="0">
                <a:ln>
                  <a:noFill/>
                </a:ln>
                <a:solidFill>
                  <a:srgbClr val="3634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Ефимова Е.А., старший воспитатель МДОБУ «Детский сад № 30»;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u="none" strike="noStrike" cap="none" normalizeH="0" baseline="0" smtClean="0">
                <a:ln>
                  <a:noFill/>
                </a:ln>
                <a:solidFill>
                  <a:srgbClr val="36342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Чупрыгина М.В., старший воспитатель МДОБУ «Детский сад № 22»</a:t>
            </a:r>
            <a:endParaRPr kumimoji="0" lang="ru-RU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4733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609860" y="550104"/>
            <a:ext cx="1130765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endParaRPr lang="ru-RU" sz="2400">
              <a:solidFill>
                <a:prstClr val="black"/>
              </a:solidFill>
              <a:latin typeface="Georgia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endParaRPr lang="ru-RU" sz="24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6805" y="323118"/>
            <a:ext cx="8309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Игровая деятельность как способ </a:t>
            </a:r>
            <a:endParaRPr lang="ru-RU" sz="4000" b="1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формирования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самоконтроля</a:t>
            </a:r>
            <a:endParaRPr lang="ru-RU" sz="40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8648" y="1968184"/>
            <a:ext cx="8487177" cy="44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14531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93" y="125614"/>
            <a:ext cx="11959107" cy="6300944"/>
          </a:xfrm>
        </p:spPr>
        <p:txBody>
          <a:bodyPr>
            <a:normAutofit/>
          </a:bodyPr>
          <a:lstStyle/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«Найди </a:t>
            </a:r>
            <a:r>
              <a:rPr lang="ru-RU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ошибку» -ребенку дается заранее неправильная ситуация</a:t>
            </a: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которую он должен исправить (нелепицы, перевертыши</a:t>
            </a: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Tx/>
              <a:buChar char="-"/>
            </a:pPr>
            <a:endParaRPr lang="ru-RU" sz="2400">
              <a:solidFill>
                <a:prstClr val="black"/>
              </a:solidFill>
              <a:latin typeface="Georgia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ru-R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Упражнения </a:t>
            </a:r>
            <a:r>
              <a:rPr lang="ru-RU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формирование причинно-следственных связей </a:t>
            </a:r>
            <a:endParaRPr lang="ru-RU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ru-RU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пересказы, рассказы по серии картинок, составление сказок… )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658" y="791751"/>
            <a:ext cx="3509509" cy="258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4271" y="791751"/>
            <a:ext cx="4201563" cy="2625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77862" y="791751"/>
            <a:ext cx="2414819" cy="3567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1638" y="4391710"/>
            <a:ext cx="3161735" cy="2466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7596" y="4527474"/>
            <a:ext cx="3214519" cy="23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22646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655" y="0"/>
            <a:ext cx="5985163" cy="997527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507" y="321357"/>
            <a:ext cx="2138508" cy="2138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0135" y="916044"/>
            <a:ext cx="3186056" cy="23725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3752" y="321357"/>
            <a:ext cx="1861532" cy="2479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19" y="3288640"/>
            <a:ext cx="4451792" cy="3342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5122" y="886720"/>
            <a:ext cx="3133269" cy="2352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5611" y="3893418"/>
            <a:ext cx="2151640" cy="2865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97887" y="3327237"/>
            <a:ext cx="2439959" cy="3249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12909" y="3893418"/>
            <a:ext cx="2151641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02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22109" y="508107"/>
            <a:ext cx="594778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малой подвижности:</a:t>
            </a:r>
            <a:endParaRPr kumimoji="0" lang="ru-RU" sz="3600" b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34293" y="3249637"/>
            <a:ext cx="6056049" cy="3608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835" y="1110814"/>
            <a:ext cx="5320050" cy="36862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84413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354" y="30737"/>
            <a:ext cx="10515600" cy="13255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Нейропсихологические игры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9883" y="953037"/>
            <a:ext cx="1771932" cy="235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5887" y="961411"/>
            <a:ext cx="1773932" cy="2363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243" y="170476"/>
            <a:ext cx="1780218" cy="2371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4046" y="961412"/>
            <a:ext cx="1765080" cy="2351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41448" y="115015"/>
            <a:ext cx="1765080" cy="2351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9119" y="3453284"/>
            <a:ext cx="1878111" cy="2650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2395" y="3934167"/>
            <a:ext cx="1989420" cy="2650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4130" y="3934167"/>
            <a:ext cx="1733283" cy="2599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6070" y="3453284"/>
            <a:ext cx="1985731" cy="30801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24824" y="3934167"/>
            <a:ext cx="1934331" cy="2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18460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09" y="410793"/>
            <a:ext cx="10515600" cy="4351338"/>
          </a:xfrm>
        </p:spPr>
        <p:txBody>
          <a:bodyPr/>
          <a:lstStyle/>
          <a:p>
            <a:pPr marL="109728" lvl="0" indent="0" algn="ctr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внимания</a:t>
            </a:r>
          </a:p>
          <a:p>
            <a:pPr marL="0" indent="0">
              <a:buNone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7982" y="4133456"/>
            <a:ext cx="4739035" cy="130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«Сделай так же». </a:t>
            </a:r>
            <a:endParaRPr lang="ru-RU" sz="240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endParaRPr lang="ru-RU" sz="2400">
              <a:solidFill>
                <a:prstClr val="black"/>
              </a:solidFill>
              <a:latin typeface="Georgia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Tx/>
              <a:buChar char="-"/>
            </a:pPr>
            <a:endParaRPr lang="ru-RU" sz="240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983" y="4762131"/>
            <a:ext cx="1424204" cy="1896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34828" y="4784930"/>
            <a:ext cx="1385567" cy="18452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38655" y="955963"/>
            <a:ext cx="388399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ct val="0"/>
              </a:spcAft>
              <a:buSzPts val="1000"/>
              <a:tabLst>
                <a:tab pos="457200"/>
              </a:tabLst>
            </a:pP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Нарисуй фигурку по точкам в </a:t>
            </a:r>
            <a:r>
              <a:rPr lang="ru-RU" sz="240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образцом: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35" y="1889230"/>
            <a:ext cx="2688569" cy="16948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022" y="1019894"/>
            <a:ext cx="3908433" cy="126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ct val="0"/>
              </a:spcAft>
              <a:buSzPts val="1000"/>
              <a:tabLst>
                <a:tab pos="457200"/>
              </a:tabLst>
            </a:pP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закономерность и нарисуй следующий </a:t>
            </a:r>
            <a:r>
              <a:rPr lang="ru-RU" sz="240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</a:p>
          <a:p>
            <a:pPr lvl="0">
              <a:lnSpc>
                <a:spcPct val="107000"/>
              </a:lnSpc>
              <a:spcAft>
                <a:spcPct val="0"/>
              </a:spcAft>
              <a:buSzPts val="1000"/>
              <a:tabLst>
                <a:tab pos="457200"/>
              </a:tabLst>
            </a:pPr>
            <a:r>
              <a:rPr lang="ru-RU" sz="240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пропущенный предмет</a:t>
            </a:r>
            <a:r>
              <a:rPr lang="ru-RU" sz="16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46" y="2300116"/>
            <a:ext cx="3535986" cy="15424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3294" y="3827685"/>
            <a:ext cx="291842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24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Корректурная проба.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1125" y="4354231"/>
            <a:ext cx="2832278" cy="25037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06981" y="1020394"/>
            <a:ext cx="409401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240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 ряд, не нарушая закономерности</a:t>
            </a:r>
            <a:r>
              <a:rPr lang="ru-RU" sz="2400" b="1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3439" y="1955945"/>
            <a:ext cx="3395953" cy="1898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0403" y="4784930"/>
            <a:ext cx="1390824" cy="18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28998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141194" y="0"/>
            <a:ext cx="5533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сформированости </a:t>
            </a:r>
          </a:p>
          <a:p>
            <a:pPr algn="ctr"/>
            <a:r>
              <a:rPr lang="ru-RU" sz="32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самоконтроля у дошкольников</a:t>
            </a:r>
            <a:endParaRPr lang="ru-RU" sz="32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255" y="1077218"/>
            <a:ext cx="10726271" cy="5258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1972" y="1155496"/>
            <a:ext cx="722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-Умение перед началом работы спланировать ее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256" y="2124634"/>
            <a:ext cx="10726270" cy="8042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1255" y="2066593"/>
            <a:ext cx="10037110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0"/>
              </a:spcBef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изменить состав действий в соответствии с изменившимися условиями деятельности;</a:t>
            </a:r>
            <a:endParaRPr lang="ru-RU" sz="200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076" y="3321303"/>
            <a:ext cx="10726270" cy="591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9366" y="3384854"/>
            <a:ext cx="10726270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0"/>
              </a:spcBef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осознанно чередовать развернутые и сокращенные формулы контроля;</a:t>
            </a:r>
            <a:endParaRPr lang="ru-RU" sz="200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366" y="4349172"/>
            <a:ext cx="1093806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076" y="5631170"/>
            <a:ext cx="1087935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9366" y="4280572"/>
            <a:ext cx="107262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0"/>
              </a:spcBef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переходить от работы с натуральным объемом к работе с его знаково-символическим изображением.</a:t>
            </a:r>
            <a:endParaRPr lang="ru-RU" sz="200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076" y="5876453"/>
            <a:ext cx="1072627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lnSpc>
                <a:spcPct val="115000"/>
              </a:lnSpc>
              <a:spcBef>
                <a:spcPts val="1000"/>
              </a:spcBef>
            </a:pPr>
            <a:r>
              <a:rPr lang="ru-RU" sz="20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самостоятельно составлять системы проверочных заданий.</a:t>
            </a:r>
            <a:endParaRPr lang="ru-RU" sz="200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86553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765"/>
            <a:ext cx="11462197" cy="5235098"/>
          </a:xfrm>
        </p:spPr>
        <p:txBody>
          <a:bodyPr/>
          <a:lstStyle/>
          <a:p>
            <a:pPr marL="0" indent="0">
              <a:buNone/>
            </a:pPr>
            <a:endParaRPr lang="ru-RU" sz="18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56845" y="2558740"/>
            <a:ext cx="3142445" cy="12621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4841" y="2818102"/>
            <a:ext cx="251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Систематическая </a:t>
            </a:r>
            <a:endParaRPr lang="ru-RU" sz="24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5927" y="1299570"/>
            <a:ext cx="3324800" cy="10903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1477" y="1319714"/>
            <a:ext cx="2217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Потребность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самоконтроле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071" y="2894784"/>
            <a:ext cx="3296741" cy="12363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7996" y="3002768"/>
            <a:ext cx="2812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Задания требующие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проверки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079" y="5027182"/>
            <a:ext cx="3122876" cy="12991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6809" y="5209390"/>
            <a:ext cx="2514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Способы поверки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решенной задачи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8388" y="1112144"/>
            <a:ext cx="3142446" cy="11234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Преднамеренные ошибки педагога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58388" y="2738705"/>
            <a:ext cx="3335628" cy="12715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свою работу самостоятельно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58388" y="4914710"/>
            <a:ext cx="3232598" cy="12991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работу товарища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610955" y="2090736"/>
            <a:ext cx="723104" cy="52367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</p:cNvCxnSpPr>
          <p:nvPr/>
        </p:nvCxnSpPr>
        <p:spPr>
          <a:xfrm>
            <a:off x="3661812" y="3512970"/>
            <a:ext cx="39503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610955" y="3836136"/>
            <a:ext cx="1102713" cy="139268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227483" y="1940555"/>
            <a:ext cx="1130905" cy="79380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1"/>
          </p:cNvCxnSpPr>
          <p:nvPr/>
        </p:nvCxnSpPr>
        <p:spPr>
          <a:xfrm flipH="1" flipV="1">
            <a:off x="7220584" y="3368633"/>
            <a:ext cx="1137804" cy="583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0080" y="4065834"/>
            <a:ext cx="3121152" cy="2511552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stCxn id="15" idx="1"/>
          </p:cNvCxnSpPr>
          <p:nvPr/>
        </p:nvCxnSpPr>
        <p:spPr>
          <a:xfrm flipH="1" flipV="1">
            <a:off x="6943369" y="3820870"/>
            <a:ext cx="1415019" cy="174343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918541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56858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580" y="2992582"/>
            <a:ext cx="4344135" cy="335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182" y="3559125"/>
            <a:ext cx="6949440" cy="2996419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7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7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дошкольном возрасте самоконтроль является </a:t>
            </a:r>
            <a:br>
              <a:rPr lang="ru-RU" sz="27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ключевой </a:t>
            </a:r>
            <a:r>
              <a:rPr lang="ru-RU" sz="27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линией </a:t>
            </a:r>
            <a:r>
              <a:rPr lang="ru-RU" sz="27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личности</a:t>
            </a:r>
            <a:r>
              <a:rPr lang="ru-RU" sz="27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lang="ru-RU" sz="27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тому же способность контролировать себя </a:t>
            </a:r>
            <a: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входит</a:t>
            </a:r>
            <a:b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перечень требований, определяющих </a:t>
            </a:r>
            <a: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</a:t>
            </a:r>
            <a:b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 к школе.</a:t>
            </a:r>
            <a:br>
              <a:rPr lang="ru-RU" sz="310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3100"/>
          </a:p>
        </p:txBody>
      </p:sp>
      <p:sp>
        <p:nvSpPr>
          <p:cNvPr id="5" name="TextBox 4"/>
          <p:cNvSpPr txBox="1"/>
          <p:nvPr/>
        </p:nvSpPr>
        <p:spPr>
          <a:xfrm>
            <a:off x="1744394" y="351694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Самоконтроль включает в себя способность к саморегуляции -</a:t>
            </a:r>
            <a:endParaRPr lang="ru-RU" sz="3600"/>
          </a:p>
        </p:txBody>
      </p:sp>
      <p:sp>
        <p:nvSpPr>
          <p:cNvPr id="6" name="TextBox 5"/>
          <p:cNvSpPr txBox="1"/>
          <p:nvPr/>
        </p:nvSpPr>
        <p:spPr>
          <a:xfrm>
            <a:off x="633047" y="1519311"/>
            <a:ext cx="6963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регулировать свои эмоции, поведение и мысли, принимать осознанные решения и реализовывать их.</a:t>
            </a:r>
            <a:endParaRPr lang="ru-RU" sz="2400" smtClean="0">
              <a:latin typeface="Times New Roman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самоконтроля начинается с первого года жизни и продолжается вплоть до 20–25 лет</a:t>
            </a:r>
            <a:r>
              <a:rPr lang="ru-RU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42039060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014256"/>
            <a:ext cx="6400800" cy="2331617"/>
          </a:xfrm>
        </p:spPr>
        <p:txBody>
          <a:bodyPr>
            <a:normAutofit/>
          </a:bodyPr>
          <a:lstStyle/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000" b="1" u="sng" smtClean="0">
              <a:solidFill>
                <a:prstClr val="black"/>
              </a:solidFill>
              <a:latin typeface="Georgia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«Я хочу!»</a:t>
            </a:r>
            <a:endParaRPr lang="ru-RU" b="1" u="sng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«Я могу!» </a:t>
            </a:r>
            <a:endParaRPr lang="ru-RU" b="1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65760" lvl="0" indent="-256032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должен!»</a:t>
            </a:r>
          </a:p>
          <a:p>
            <a:endParaRPr lang="ru-RU"/>
          </a:p>
        </p:txBody>
      </p:sp>
      <p:sp>
        <p:nvSpPr>
          <p:cNvPr id="4" name="Заголовок 1"/>
          <p:cNvSpPr txBox="1"/>
          <p:nvPr/>
        </p:nvSpPr>
        <p:spPr>
          <a:xfrm>
            <a:off x="598867" y="480856"/>
            <a:ext cx="10953481" cy="533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Три функциональных блока мозга по А.Р. Лурия</a:t>
            </a: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Надежд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95254" y="1387796"/>
            <a:ext cx="7088649" cy="472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880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45" y="428098"/>
            <a:ext cx="10508148" cy="7757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чего зависит развитие </a:t>
            </a:r>
            <a:r>
              <a:rPr lang="ru-RU" sz="144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самоконтроля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0" b="1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400" b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Самостоятельность</a:t>
            </a:r>
            <a:r>
              <a:rPr lang="ru-RU" sz="14400" b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</a:t>
            </a:r>
            <a:r>
              <a:rPr lang="ru-RU" sz="14400" b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Контроль</a:t>
            </a:r>
            <a:endParaRPr lang="ru-RU" sz="1440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/>
          </a:p>
        </p:txBody>
      </p:sp>
      <p:pic>
        <p:nvPicPr>
          <p:cNvPr id="1026" name="Picture 2" descr="https://detsad6.tomsk.ru/images/psiholog/rodit_i_p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256" y="3367430"/>
            <a:ext cx="5190956" cy="2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7794" y="3405188"/>
            <a:ext cx="5213985" cy="286900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9195056" y="253036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57590" y="2633346"/>
            <a:ext cx="798489" cy="62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237009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25768" y="1162344"/>
            <a:ext cx="276895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импульсов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189" y="355936"/>
            <a:ext cx="10925577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самоконтроля у ребёнка предполагает:</a:t>
            </a:r>
            <a:endParaRPr lang="ru-RU" sz="3600" b="1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183" y="3163894"/>
            <a:ext cx="276895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ждать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5153" y="5525037"/>
            <a:ext cx="276895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сравнивать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8382" y="1162344"/>
            <a:ext cx="32325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Выстраивать алгоритм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7328" y="3163894"/>
            <a:ext cx="32325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редвосхищение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58894" y="5525037"/>
            <a:ext cx="32325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Регуляция действий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H="1" flipV="1">
            <a:off x="3689796" y="2498583"/>
            <a:ext cx="4610634" cy="30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6536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12984" y="250167"/>
            <a:ext cx="9144000" cy="1128468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для развития навыков самоконтроля у детей.</a:t>
            </a:r>
            <a:endParaRPr lang="ru-RU" sz="360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45455"/>
            <a:ext cx="407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Игра «Сделай так же»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самоконтроль, саморегуляция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444094" y="2912573"/>
            <a:ext cx="1577687" cy="188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амоконтроль, саморегуляция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237019" y="1309600"/>
            <a:ext cx="5735782" cy="14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0" y="1477881"/>
            <a:ext cx="4218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Игра «Узор из геометрических фигур»</a:t>
            </a:r>
            <a:endParaRPr lang="ru-RU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94001"/>
            <a:ext cx="5306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Разложить геометрические фигуры в заданном порядке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амоконтроль, саморегуляция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895110" y="5091545"/>
            <a:ext cx="6296890" cy="176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390607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513" y="1637771"/>
            <a:ext cx="3501474" cy="447677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782" y="182880"/>
            <a:ext cx="11496079" cy="1026942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недостаточной сформированности самоконтроля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757060">
            <a:off x="605308" y="1714716"/>
            <a:ext cx="305229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Безразличие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51" y="3418957"/>
            <a:ext cx="305229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твлекаемость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910104">
            <a:off x="746974" y="5383369"/>
            <a:ext cx="305229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Упрощение программы</a:t>
            </a:r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302588">
            <a:off x="8682868" y="1554293"/>
            <a:ext cx="27947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Логика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15211" y="3390412"/>
            <a:ext cx="27947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353635">
            <a:off x="9015211" y="5135740"/>
            <a:ext cx="279471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879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596721" y="-77692"/>
            <a:ext cx="11595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деятельности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направления для       	формирования самоконтроля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0047" y="1632073"/>
            <a:ext cx="2905891" cy="2319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103" y="4389145"/>
            <a:ext cx="2886828" cy="2165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317" y="1517303"/>
            <a:ext cx="2549409" cy="25494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5953" y="4144361"/>
            <a:ext cx="2878152" cy="2654806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 rot="2742661">
            <a:off x="8557647" y="994131"/>
            <a:ext cx="1648496" cy="127588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rot="3115480">
            <a:off x="10267243" y="4301302"/>
            <a:ext cx="1841677" cy="110782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 rot="17595238">
            <a:off x="59691" y="1391420"/>
            <a:ext cx="1800728" cy="133926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2801216">
            <a:off x="3222534" y="4249279"/>
            <a:ext cx="1829934" cy="130693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Ритуалы</a:t>
            </a:r>
            <a:r>
              <a:rPr lang="ru-RU" smtClean="0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43683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рямоугольник 12"/>
          <p:cNvSpPr/>
          <p:nvPr/>
        </p:nvSpPr>
        <p:spPr>
          <a:xfrm>
            <a:off x="2414954" y="3767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Онлайн-школа </a:t>
            </a:r>
            <a:br>
              <a:rPr lang="ru-RU" sz="3600" b="1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Татьяны Гогуадзе</a:t>
            </a:r>
            <a:endParaRPr lang="ru-RU" sz="36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гогуад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63" y="1575580"/>
            <a:ext cx="8602394" cy="49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4368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73</Paragraphs>
  <Slides>18</Slides>
  <Notes>0</Notes>
  <TotalTime>2757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4">
      <vt:lpstr>Arial</vt:lpstr>
      <vt:lpstr>Calibri Light</vt:lpstr>
      <vt:lpstr>Calibri</vt:lpstr>
      <vt:lpstr>Times New Roman</vt:lpstr>
      <vt:lpstr>Georgia</vt:lpstr>
      <vt:lpstr>Тема Office</vt:lpstr>
      <vt:lpstr>PowerPoint Presentation</vt:lpstr>
      <vt:lpstr>В дошкольном возрасте самоконтроль является ключевой линией развития личности. К тому же способность контролировать себя входит в перечень требований, определяющих готовность ребёнка к школе.</vt:lpstr>
      <vt:lpstr>PowerPoint Presentation</vt:lpstr>
      <vt:lpstr>PowerPoint Presentation</vt:lpstr>
      <vt:lpstr>PowerPoint Presentation</vt:lpstr>
      <vt:lpstr>Упражнения для развития навыков самоконтроля у детей.</vt:lpstr>
      <vt:lpstr>Признаки недостаточной сформированности самоконтроля</vt:lpstr>
      <vt:lpstr>PowerPoint Presentation</vt:lpstr>
      <vt:lpstr>PowerPoint Presentation</vt:lpstr>
      <vt:lpstr>PowerPoint Presentation</vt:lpstr>
      <vt:lpstr>PowerPoint Presentation</vt:lpstr>
      <vt:lpstr>Настольно-печатные игры</vt:lpstr>
      <vt:lpstr>PowerPoint Presentation</vt:lpstr>
      <vt:lpstr>Нейропсихологические игры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Самоконтроль-это осознание и оценка человеком собственных действий, психических процессов и состояний.</dc:title>
  <dc:creator>teacher</dc:creator>
  <cp:lastModifiedBy>Бусурманин</cp:lastModifiedBy>
  <cp:revision>119</cp:revision>
  <dcterms:created xsi:type="dcterms:W3CDTF">2022-03-09T09:03:31Z</dcterms:created>
  <dcterms:modified xsi:type="dcterms:W3CDTF">2024-03-25T09:42:16Z</dcterms:modified>
</cp:coreProperties>
</file>